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2" r:id="rId8"/>
    <p:sldId id="259" r:id="rId9"/>
    <p:sldId id="271" r:id="rId10"/>
    <p:sldId id="260" r:id="rId11"/>
    <p:sldId id="269" r:id="rId12"/>
    <p:sldId id="261" r:id="rId13"/>
    <p:sldId id="272" r:id="rId14"/>
    <p:sldId id="268" r:id="rId15"/>
    <p:sldId id="263" r:id="rId16"/>
    <p:sldId id="264" r:id="rId17"/>
    <p:sldId id="265" r:id="rId18"/>
    <p:sldId id="266" r:id="rId19"/>
    <p:sldId id="27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chtel, John S." userId="af30c103-46e3-4b44-a3a0-3c0cb7647c06" providerId="ADAL" clId="{F97C9A99-8F3F-4796-BBEF-7E7F4B9B3210}"/>
    <pc:docChg chg="custSel delSld modSld">
      <pc:chgData name="Wachtel, John S." userId="af30c103-46e3-4b44-a3a0-3c0cb7647c06" providerId="ADAL" clId="{F97C9A99-8F3F-4796-BBEF-7E7F4B9B3210}" dt="2021-06-03T15:15:41.127" v="398" actId="20577"/>
      <pc:docMkLst>
        <pc:docMk/>
      </pc:docMkLst>
      <pc:sldChg chg="modSp mod">
        <pc:chgData name="Wachtel, John S." userId="af30c103-46e3-4b44-a3a0-3c0cb7647c06" providerId="ADAL" clId="{F97C9A99-8F3F-4796-BBEF-7E7F4B9B3210}" dt="2021-06-03T15:15:41.127" v="398" actId="20577"/>
        <pc:sldMkLst>
          <pc:docMk/>
          <pc:sldMk cId="3725774950" sldId="258"/>
        </pc:sldMkLst>
        <pc:spChg chg="mod">
          <ac:chgData name="Wachtel, John S." userId="af30c103-46e3-4b44-a3a0-3c0cb7647c06" providerId="ADAL" clId="{F97C9A99-8F3F-4796-BBEF-7E7F4B9B3210}" dt="2021-06-03T15:15:07.295" v="377" actId="20577"/>
          <ac:spMkLst>
            <pc:docMk/>
            <pc:sldMk cId="3725774950" sldId="258"/>
            <ac:spMk id="2" creationId="{00000000-0000-0000-0000-000000000000}"/>
          </ac:spMkLst>
        </pc:spChg>
        <pc:spChg chg="mod">
          <ac:chgData name="Wachtel, John S." userId="af30c103-46e3-4b44-a3a0-3c0cb7647c06" providerId="ADAL" clId="{F97C9A99-8F3F-4796-BBEF-7E7F4B9B3210}" dt="2021-06-03T15:15:41.127" v="398" actId="20577"/>
          <ac:spMkLst>
            <pc:docMk/>
            <pc:sldMk cId="3725774950" sldId="258"/>
            <ac:spMk id="3" creationId="{00000000-0000-0000-0000-000000000000}"/>
          </ac:spMkLst>
        </pc:spChg>
      </pc:sldChg>
      <pc:sldChg chg="modSp mod">
        <pc:chgData name="Wachtel, John S." userId="af30c103-46e3-4b44-a3a0-3c0cb7647c06" providerId="ADAL" clId="{F97C9A99-8F3F-4796-BBEF-7E7F4B9B3210}" dt="2021-06-01T00:32:25.160" v="163" actId="20577"/>
        <pc:sldMkLst>
          <pc:docMk/>
          <pc:sldMk cId="3048256793" sldId="262"/>
        </pc:sldMkLst>
        <pc:spChg chg="mod">
          <ac:chgData name="Wachtel, John S." userId="af30c103-46e3-4b44-a3a0-3c0cb7647c06" providerId="ADAL" clId="{F97C9A99-8F3F-4796-BBEF-7E7F4B9B3210}" dt="2021-06-01T00:32:25.160" v="163" actId="20577"/>
          <ac:spMkLst>
            <pc:docMk/>
            <pc:sldMk cId="3048256793" sldId="262"/>
            <ac:spMk id="3" creationId="{00000000-0000-0000-0000-000000000000}"/>
          </ac:spMkLst>
        </pc:spChg>
      </pc:sldChg>
      <pc:sldChg chg="modSp mod">
        <pc:chgData name="Wachtel, John S." userId="af30c103-46e3-4b44-a3a0-3c0cb7647c06" providerId="ADAL" clId="{F97C9A99-8F3F-4796-BBEF-7E7F4B9B3210}" dt="2021-06-01T00:35:00.015" v="206" actId="20577"/>
        <pc:sldMkLst>
          <pc:docMk/>
          <pc:sldMk cId="1499552647" sldId="263"/>
        </pc:sldMkLst>
        <pc:spChg chg="mod">
          <ac:chgData name="Wachtel, John S." userId="af30c103-46e3-4b44-a3a0-3c0cb7647c06" providerId="ADAL" clId="{F97C9A99-8F3F-4796-BBEF-7E7F4B9B3210}" dt="2021-06-01T00:35:00.015" v="206" actId="20577"/>
          <ac:spMkLst>
            <pc:docMk/>
            <pc:sldMk cId="1499552647" sldId="263"/>
            <ac:spMk id="3" creationId="{00000000-0000-0000-0000-000000000000}"/>
          </ac:spMkLst>
        </pc:spChg>
      </pc:sldChg>
      <pc:sldChg chg="modSp mod">
        <pc:chgData name="Wachtel, John S." userId="af30c103-46e3-4b44-a3a0-3c0cb7647c06" providerId="ADAL" clId="{F97C9A99-8F3F-4796-BBEF-7E7F4B9B3210}" dt="2021-06-01T00:35:57.352" v="221" actId="20577"/>
        <pc:sldMkLst>
          <pc:docMk/>
          <pc:sldMk cId="2053875806" sldId="264"/>
        </pc:sldMkLst>
        <pc:spChg chg="mod">
          <ac:chgData name="Wachtel, John S." userId="af30c103-46e3-4b44-a3a0-3c0cb7647c06" providerId="ADAL" clId="{F97C9A99-8F3F-4796-BBEF-7E7F4B9B3210}" dt="2021-06-01T00:35:57.352" v="221" actId="20577"/>
          <ac:spMkLst>
            <pc:docMk/>
            <pc:sldMk cId="2053875806" sldId="264"/>
            <ac:spMk id="3" creationId="{00000000-0000-0000-0000-000000000000}"/>
          </ac:spMkLst>
        </pc:spChg>
      </pc:sldChg>
      <pc:sldChg chg="modSp mod">
        <pc:chgData name="Wachtel, John S." userId="af30c103-46e3-4b44-a3a0-3c0cb7647c06" providerId="ADAL" clId="{F97C9A99-8F3F-4796-BBEF-7E7F4B9B3210}" dt="2021-06-01T00:37:20.573" v="248" actId="20577"/>
        <pc:sldMkLst>
          <pc:docMk/>
          <pc:sldMk cId="3136283576" sldId="265"/>
        </pc:sldMkLst>
        <pc:spChg chg="mod">
          <ac:chgData name="Wachtel, John S." userId="af30c103-46e3-4b44-a3a0-3c0cb7647c06" providerId="ADAL" clId="{F97C9A99-8F3F-4796-BBEF-7E7F4B9B3210}" dt="2021-06-01T00:37:20.573" v="248" actId="20577"/>
          <ac:spMkLst>
            <pc:docMk/>
            <pc:sldMk cId="3136283576" sldId="265"/>
            <ac:spMk id="3" creationId="{00000000-0000-0000-0000-000000000000}"/>
          </ac:spMkLst>
        </pc:spChg>
      </pc:sldChg>
      <pc:sldChg chg="modSp mod">
        <pc:chgData name="Wachtel, John S." userId="af30c103-46e3-4b44-a3a0-3c0cb7647c06" providerId="ADAL" clId="{F97C9A99-8F3F-4796-BBEF-7E7F4B9B3210}" dt="2021-06-01T00:39:42.832" v="367" actId="20577"/>
        <pc:sldMkLst>
          <pc:docMk/>
          <pc:sldMk cId="2165141329" sldId="266"/>
        </pc:sldMkLst>
        <pc:spChg chg="mod">
          <ac:chgData name="Wachtel, John S." userId="af30c103-46e3-4b44-a3a0-3c0cb7647c06" providerId="ADAL" clId="{F97C9A99-8F3F-4796-BBEF-7E7F4B9B3210}" dt="2021-06-01T00:39:42.832" v="367" actId="20577"/>
          <ac:spMkLst>
            <pc:docMk/>
            <pc:sldMk cId="2165141329" sldId="266"/>
            <ac:spMk id="3" creationId="{00000000-0000-0000-0000-000000000000}"/>
          </ac:spMkLst>
        </pc:spChg>
      </pc:sldChg>
      <pc:sldChg chg="del">
        <pc:chgData name="Wachtel, John S." userId="af30c103-46e3-4b44-a3a0-3c0cb7647c06" providerId="ADAL" clId="{F97C9A99-8F3F-4796-BBEF-7E7F4B9B3210}" dt="2021-06-01T00:39:53.068" v="368" actId="47"/>
        <pc:sldMkLst>
          <pc:docMk/>
          <pc:sldMk cId="4289143743" sldId="26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ABF3-CC75-45FC-9E6B-305F1419BAC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628D-1105-4B38-8AFC-3732F72CA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695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ABF3-CC75-45FC-9E6B-305F1419BAC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628D-1105-4B38-8AFC-3732F72CA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618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ABF3-CC75-45FC-9E6B-305F1419BAC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628D-1105-4B38-8AFC-3732F72CA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830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ABF3-CC75-45FC-9E6B-305F1419BAC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628D-1105-4B38-8AFC-3732F72CA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42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ABF3-CC75-45FC-9E6B-305F1419BAC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628D-1105-4B38-8AFC-3732F72CA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275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ABF3-CC75-45FC-9E6B-305F1419BAC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628D-1105-4B38-8AFC-3732F72CA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550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ABF3-CC75-45FC-9E6B-305F1419BAC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628D-1105-4B38-8AFC-3732F72CA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77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ABF3-CC75-45FC-9E6B-305F1419BAC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628D-1105-4B38-8AFC-3732F72CA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255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ABF3-CC75-45FC-9E6B-305F1419BAC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628D-1105-4B38-8AFC-3732F72CA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600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ABF3-CC75-45FC-9E6B-305F1419BAC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628D-1105-4B38-8AFC-3732F72CA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742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ABF3-CC75-45FC-9E6B-305F1419BAC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628D-1105-4B38-8AFC-3732F72CA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372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8ABF3-CC75-45FC-9E6B-305F1419BAC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3628D-1105-4B38-8AFC-3732F72CA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795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/>
          <a:lstStyle/>
          <a:p>
            <a:r>
              <a:rPr lang="en-US" b="1" dirty="0" smtClean="0"/>
              <a:t>Affordable Housing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Funding Request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129672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en-US" b="1" dirty="0"/>
              <a:t>Developer Name</a:t>
            </a:r>
          </a:p>
          <a:p>
            <a:r>
              <a:rPr lang="en-US" b="1" dirty="0"/>
              <a:t>Project Name</a:t>
            </a:r>
          </a:p>
          <a:p>
            <a:endParaRPr lang="en-US" b="1" dirty="0"/>
          </a:p>
          <a:p>
            <a:r>
              <a:rPr lang="en-US" b="1" dirty="0"/>
              <a:t>City of Gainesville</a:t>
            </a:r>
            <a:endParaRPr lang="en-US" b="1" dirty="0">
              <a:cs typeface="Calibri"/>
            </a:endParaRPr>
          </a:p>
          <a:p>
            <a:r>
              <a:rPr lang="en-US" b="1" dirty="0">
                <a:cs typeface="Calibri"/>
              </a:rPr>
              <a:t>Affordable Housing Advisory Committee</a:t>
            </a:r>
            <a:endParaRPr lang="en-US" b="1" dirty="0"/>
          </a:p>
          <a:p>
            <a:r>
              <a:rPr lang="en-US" b="1" dirty="0" smtClean="0"/>
              <a:t>DATE</a:t>
            </a:r>
            <a:endParaRPr lang="en-US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64053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Affordability Period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Note: Must be at least 10 years for ownership units, and at least 15 years for rental units</a:t>
            </a:r>
          </a:p>
          <a:p>
            <a:r>
              <a:rPr lang="en-US" dirty="0" smtClean="0"/>
              <a:t>How long is the Affordability Period?</a:t>
            </a:r>
          </a:p>
          <a:p>
            <a:r>
              <a:rPr lang="en-US" dirty="0" smtClean="0"/>
              <a:t>How will it be enforced? (e.g., Grant Agreement, Deed Restriction, etc.)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088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763000" cy="4525963"/>
          </a:xfrm>
        </p:spPr>
        <p:txBody>
          <a:bodyPr>
            <a:normAutofit/>
          </a:bodyPr>
          <a:lstStyle/>
          <a:p>
            <a:r>
              <a:rPr lang="en-US" sz="3600"/>
              <a:t>Insert Site Plan</a:t>
            </a:r>
          </a:p>
          <a:p>
            <a:r>
              <a:rPr lang="en-US" sz="3600"/>
              <a:t>Insert Conceptual Drawings</a:t>
            </a:r>
          </a:p>
        </p:txBody>
      </p:sp>
    </p:spTree>
    <p:extLst>
      <p:ext uri="{BB962C8B-B14F-4D97-AF65-F5344CB8AC3E}">
        <p14:creationId xmlns:p14="http://schemas.microsoft.com/office/powerpoint/2010/main" val="4080978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Nearby Amenities/Services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Employment Centers</a:t>
            </a:r>
          </a:p>
          <a:p>
            <a:r>
              <a:rPr lang="en-US" sz="4000" dirty="0"/>
              <a:t>Bus Routes</a:t>
            </a:r>
          </a:p>
          <a:p>
            <a:r>
              <a:rPr lang="en-US" sz="4000" dirty="0"/>
              <a:t>Shopping/Retail</a:t>
            </a:r>
          </a:p>
          <a:p>
            <a:r>
              <a:rPr lang="en-US" sz="4000" dirty="0"/>
              <a:t>Pharmacy/Medical Centers</a:t>
            </a:r>
          </a:p>
          <a:p>
            <a:r>
              <a:rPr lang="en-US" sz="4000" dirty="0"/>
              <a:t>Parks/Community Centers</a:t>
            </a:r>
          </a:p>
          <a:p>
            <a:r>
              <a:rPr lang="en-US" sz="4000" dirty="0"/>
              <a:t>Other</a:t>
            </a:r>
          </a:p>
        </p:txBody>
      </p:sp>
    </p:spTree>
    <p:extLst>
      <p:ext uri="{BB962C8B-B14F-4D97-AF65-F5344CB8AC3E}">
        <p14:creationId xmlns:p14="http://schemas.microsoft.com/office/powerpoint/2010/main" val="1499552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On-Site </a:t>
            </a:r>
            <a:r>
              <a:rPr lang="en-US" dirty="0" smtClean="0"/>
              <a:t>Amenities (if applicable)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Recreational</a:t>
            </a:r>
          </a:p>
          <a:p>
            <a:r>
              <a:rPr lang="en-US" dirty="0"/>
              <a:t>Fitness</a:t>
            </a:r>
          </a:p>
          <a:p>
            <a:r>
              <a:rPr lang="en-US" dirty="0"/>
              <a:t>Computer Access</a:t>
            </a:r>
          </a:p>
          <a:p>
            <a:r>
              <a:rPr lang="en-US" dirty="0"/>
              <a:t>Appliances</a:t>
            </a:r>
          </a:p>
          <a:p>
            <a:r>
              <a:rPr lang="en-US" dirty="0"/>
              <a:t>Other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8758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Resident </a:t>
            </a:r>
            <a:r>
              <a:rPr lang="en-US" dirty="0" smtClean="0"/>
              <a:t>Services (if applicable)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Transportation</a:t>
            </a:r>
            <a:endParaRPr lang="en-US" dirty="0"/>
          </a:p>
          <a:p>
            <a:r>
              <a:rPr lang="en-US" dirty="0"/>
              <a:t>Daycare</a:t>
            </a:r>
          </a:p>
          <a:p>
            <a:r>
              <a:rPr lang="en-US" dirty="0"/>
              <a:t>Afterschool</a:t>
            </a:r>
          </a:p>
          <a:p>
            <a:r>
              <a:rPr lang="en-US" dirty="0"/>
              <a:t>Job Placement </a:t>
            </a:r>
          </a:p>
          <a:p>
            <a:r>
              <a:rPr lang="en-US" dirty="0"/>
              <a:t>Financial Management</a:t>
            </a:r>
          </a:p>
          <a:p>
            <a:r>
              <a:rPr lang="en-US" dirty="0"/>
              <a:t>Homeownership </a:t>
            </a:r>
            <a:r>
              <a:rPr lang="en-US" dirty="0" smtClean="0"/>
              <a:t>Opportunities</a:t>
            </a:r>
          </a:p>
          <a:p>
            <a:r>
              <a:rPr lang="en-US" dirty="0"/>
              <a:t>Literacy Programs </a:t>
            </a:r>
          </a:p>
          <a:p>
            <a:r>
              <a:rPr lang="en-US" dirty="0"/>
              <a:t>Other</a:t>
            </a:r>
          </a:p>
        </p:txBody>
      </p:sp>
    </p:spTree>
    <p:extLst>
      <p:ext uri="{BB962C8B-B14F-4D97-AF65-F5344CB8AC3E}">
        <p14:creationId xmlns:p14="http://schemas.microsoft.com/office/powerpoint/2010/main" val="31362835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Project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1883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How will you reach out to potential tenants and/or homebuyers?</a:t>
            </a:r>
          </a:p>
          <a:p>
            <a:endParaRPr lang="en-US" dirty="0" smtClean="0"/>
          </a:p>
          <a:p>
            <a:r>
              <a:rPr lang="en-US" dirty="0" smtClean="0"/>
              <a:t>Similar </a:t>
            </a:r>
            <a:r>
              <a:rPr lang="en-US" dirty="0"/>
              <a:t>Completed Projects </a:t>
            </a:r>
            <a:r>
              <a:rPr lang="en-US" sz="2800" dirty="0"/>
              <a:t>(i.e., photos, videos)</a:t>
            </a:r>
          </a:p>
          <a:p>
            <a:endParaRPr lang="en-US" dirty="0"/>
          </a:p>
          <a:p>
            <a:r>
              <a:rPr lang="en-US" dirty="0"/>
              <a:t>Have you completed a First Step Meeting with the Department of Sustainable Development?</a:t>
            </a:r>
          </a:p>
          <a:p>
            <a:endParaRPr lang="en-US" dirty="0"/>
          </a:p>
          <a:p>
            <a:r>
              <a:rPr lang="en-US" dirty="0"/>
              <a:t>Include other Information at option of applicant</a:t>
            </a:r>
          </a:p>
        </p:txBody>
      </p:sp>
    </p:spTree>
    <p:extLst>
      <p:ext uri="{BB962C8B-B14F-4D97-AF65-F5344CB8AC3E}">
        <p14:creationId xmlns:p14="http://schemas.microsoft.com/office/powerpoint/2010/main" val="21651413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/>
              <a:t>Questions?</a:t>
            </a:r>
            <a:br>
              <a:rPr lang="en-US"/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228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Organization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/>
              <a:t>Name</a:t>
            </a:r>
          </a:p>
          <a:p>
            <a:r>
              <a:rPr lang="en-US" sz="4000"/>
              <a:t>Location (City &amp; State)</a:t>
            </a:r>
          </a:p>
          <a:p>
            <a:r>
              <a:rPr lang="en-US" sz="4000"/>
              <a:t>Type of Organization </a:t>
            </a:r>
            <a:r>
              <a:rPr lang="en-US" sz="2800"/>
              <a:t>(Non-Profit or For-Profit)</a:t>
            </a:r>
            <a:endParaRPr lang="en-US" sz="4000"/>
          </a:p>
          <a:p>
            <a:r>
              <a:rPr lang="en-US" sz="4000"/>
              <a:t>Experience</a:t>
            </a:r>
          </a:p>
          <a:p>
            <a:r>
              <a:rPr lang="en-US" sz="4000"/>
              <a:t>Mission</a:t>
            </a:r>
          </a:p>
        </p:txBody>
      </p:sp>
    </p:spTree>
    <p:extLst>
      <p:ext uri="{BB962C8B-B14F-4D97-AF65-F5344CB8AC3E}">
        <p14:creationId xmlns:p14="http://schemas.microsoft.com/office/powerpoint/2010/main" val="2217431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Name &amp; Location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Project Name</a:t>
            </a:r>
          </a:p>
          <a:p>
            <a:r>
              <a:rPr lang="en-US" sz="4000" dirty="0"/>
              <a:t>Project Location</a:t>
            </a:r>
          </a:p>
          <a:p>
            <a:r>
              <a:rPr lang="en-US" sz="4000" dirty="0"/>
              <a:t>Insert Project Location Map</a:t>
            </a:r>
          </a:p>
        </p:txBody>
      </p:sp>
    </p:spTree>
    <p:extLst>
      <p:ext uri="{BB962C8B-B14F-4D97-AF65-F5344CB8AC3E}">
        <p14:creationId xmlns:p14="http://schemas.microsoft.com/office/powerpoint/2010/main" val="3725774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Funding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r>
              <a:rPr lang="en-US" dirty="0"/>
              <a:t>Total Project Units</a:t>
            </a:r>
          </a:p>
          <a:p>
            <a:r>
              <a:rPr lang="en-US" dirty="0"/>
              <a:t>Total Project Costs</a:t>
            </a:r>
          </a:p>
          <a:p>
            <a:r>
              <a:rPr lang="en-US" dirty="0" smtClean="0"/>
              <a:t>Amount of City </a:t>
            </a:r>
            <a:r>
              <a:rPr lang="en-US" dirty="0"/>
              <a:t>Funding </a:t>
            </a:r>
            <a:r>
              <a:rPr lang="en-US" dirty="0" smtClean="0"/>
              <a:t>Requested</a:t>
            </a:r>
            <a:endParaRPr lang="en-US" dirty="0"/>
          </a:p>
          <a:p>
            <a:r>
              <a:rPr lang="en-US" dirty="0" smtClean="0"/>
              <a:t>List all funding sources and the amount of funding of each source</a:t>
            </a:r>
          </a:p>
          <a:p>
            <a:r>
              <a:rPr lang="en-US" dirty="0" smtClean="0"/>
              <a:t>What happens to this project if the City does not fund it, or funds it at a level lower than requested?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256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7923"/>
            <a:ext cx="8229600" cy="984739"/>
          </a:xfrm>
        </p:spPr>
        <p:txBody>
          <a:bodyPr/>
          <a:lstStyle/>
          <a:p>
            <a:r>
              <a:rPr lang="en-US" dirty="0"/>
              <a:t>Project Type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146" y="984738"/>
            <a:ext cx="8777654" cy="5046785"/>
          </a:xfrm>
        </p:spPr>
        <p:txBody>
          <a:bodyPr>
            <a:normAutofit/>
          </a:bodyPr>
          <a:lstStyle/>
          <a:p>
            <a:r>
              <a:rPr lang="en-US" dirty="0" smtClean="0"/>
              <a:t>Rental, Ownership, or Mixed</a:t>
            </a:r>
          </a:p>
          <a:p>
            <a:r>
              <a:rPr lang="en-US" dirty="0" smtClean="0"/>
              <a:t>Multi-Family, Single-Family, or Mixed</a:t>
            </a:r>
          </a:p>
          <a:p>
            <a:r>
              <a:rPr lang="en-US" dirty="0" smtClean="0"/>
              <a:t>Construction </a:t>
            </a:r>
            <a:r>
              <a:rPr lang="en-US" sz="2800" dirty="0"/>
              <a:t>(New, Demo/New or  Rehabilitation</a:t>
            </a:r>
            <a:r>
              <a:rPr lang="en-US" sz="2800" dirty="0" smtClean="0"/>
              <a:t>)</a:t>
            </a:r>
          </a:p>
          <a:p>
            <a:r>
              <a:rPr lang="en-US" dirty="0" smtClean="0"/>
              <a:t>Size of building site, in acres</a:t>
            </a:r>
            <a:endParaRPr lang="en-US" dirty="0"/>
          </a:p>
          <a:p>
            <a:r>
              <a:rPr lang="en-US" dirty="0"/>
              <a:t>Building Type </a:t>
            </a:r>
            <a:r>
              <a:rPr lang="en-US" dirty="0" smtClean="0"/>
              <a:t>(Single-Family, Townhouse, </a:t>
            </a:r>
            <a:r>
              <a:rPr lang="en-US" dirty="0"/>
              <a:t>Mid-Rise, High-Rise, etc.)</a:t>
            </a:r>
          </a:p>
          <a:p>
            <a:pPr lvl="2"/>
            <a:r>
              <a:rPr lang="en-US" sz="2800" dirty="0"/>
              <a:t>Number of </a:t>
            </a:r>
            <a:r>
              <a:rPr lang="en-US" sz="2800" dirty="0" smtClean="0"/>
              <a:t>Stories</a:t>
            </a:r>
          </a:p>
        </p:txBody>
      </p:sp>
    </p:spTree>
    <p:extLst>
      <p:ext uri="{BB962C8B-B14F-4D97-AF65-F5344CB8AC3E}">
        <p14:creationId xmlns:p14="http://schemas.microsoft.com/office/powerpoint/2010/main" val="1110989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7923"/>
            <a:ext cx="8229600" cy="984739"/>
          </a:xfrm>
        </p:spPr>
        <p:txBody>
          <a:bodyPr/>
          <a:lstStyle/>
          <a:p>
            <a:r>
              <a:rPr lang="en-US" dirty="0" smtClean="0"/>
              <a:t>Unit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146" y="984738"/>
            <a:ext cx="8777654" cy="5688624"/>
          </a:xfrm>
        </p:spPr>
        <p:txBody>
          <a:bodyPr>
            <a:normAutofit/>
          </a:bodyPr>
          <a:lstStyle/>
          <a:p>
            <a:r>
              <a:rPr lang="en-US" dirty="0" smtClean="0"/>
              <a:t>Total </a:t>
            </a:r>
            <a:r>
              <a:rPr lang="en-US" dirty="0"/>
              <a:t>Units </a:t>
            </a:r>
            <a:r>
              <a:rPr lang="en-US" u="sng" dirty="0"/>
              <a:t>		</a:t>
            </a:r>
            <a:r>
              <a:rPr lang="en-US" dirty="0"/>
              <a:t>:</a:t>
            </a:r>
          </a:p>
          <a:p>
            <a:pPr lvl="2"/>
            <a:r>
              <a:rPr lang="en-US" sz="3200" dirty="0"/>
              <a:t>1 Bed </a:t>
            </a:r>
            <a:r>
              <a:rPr lang="en-US" sz="3200" u="sng" dirty="0"/>
              <a:t>		</a:t>
            </a:r>
            <a:endParaRPr lang="en-US" sz="3200" dirty="0"/>
          </a:p>
          <a:p>
            <a:pPr lvl="2"/>
            <a:r>
              <a:rPr lang="en-US" sz="3200" dirty="0"/>
              <a:t>2 Bed </a:t>
            </a:r>
            <a:r>
              <a:rPr lang="en-US" sz="3200" u="sng" dirty="0"/>
              <a:t>		</a:t>
            </a:r>
            <a:endParaRPr lang="en-US" sz="3200" dirty="0"/>
          </a:p>
          <a:p>
            <a:pPr lvl="2"/>
            <a:r>
              <a:rPr lang="en-US" sz="3200" dirty="0"/>
              <a:t>3 Bed </a:t>
            </a:r>
            <a:r>
              <a:rPr lang="en-US" sz="3200" u="sng" dirty="0"/>
              <a:t>		</a:t>
            </a:r>
            <a:endParaRPr lang="en-US" sz="3200" dirty="0"/>
          </a:p>
          <a:p>
            <a:pPr marL="914400" lvl="2" indent="0">
              <a:buNone/>
            </a:pPr>
            <a:endParaRPr lang="en-US" sz="3200" dirty="0"/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73379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Resident Incomes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Describe maximum resident incomes in terms of annual income and percentage of the Area Median Income (AMI)</a:t>
            </a:r>
            <a:endParaRPr lang="en-US" sz="3600" dirty="0"/>
          </a:p>
          <a:p>
            <a:pPr lvl="1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35369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Sales Price/Monthly </a:t>
            </a:r>
            <a:r>
              <a:rPr lang="en-US" dirty="0"/>
              <a:t>Rent </a:t>
            </a:r>
            <a:r>
              <a:rPr lang="en-US" dirty="0" smtClean="0"/>
              <a:t>Limits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534400" cy="5486400"/>
          </a:xfrm>
        </p:spPr>
        <p:txBody>
          <a:bodyPr>
            <a:normAutofit/>
          </a:bodyPr>
          <a:lstStyle/>
          <a:p>
            <a:r>
              <a:rPr lang="en-US" sz="3900" dirty="0" smtClean="0"/>
              <a:t>Describe how much rent will be charged based on unit types (# of bedrooms, etc.); or</a:t>
            </a:r>
          </a:p>
          <a:p>
            <a:r>
              <a:rPr lang="en-US" sz="3900" dirty="0" smtClean="0"/>
              <a:t>Describe the sales price </a:t>
            </a:r>
            <a:r>
              <a:rPr lang="en-US" sz="3900" dirty="0"/>
              <a:t>based on unit types (# of bedrooms, etc</a:t>
            </a:r>
            <a:r>
              <a:rPr lang="en-US" sz="3900" dirty="0" smtClean="0"/>
              <a:t>.).</a:t>
            </a:r>
          </a:p>
        </p:txBody>
      </p:sp>
    </p:spTree>
    <p:extLst>
      <p:ext uri="{BB962C8B-B14F-4D97-AF65-F5344CB8AC3E}">
        <p14:creationId xmlns:p14="http://schemas.microsoft.com/office/powerpoint/2010/main" val="2480999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Special Needs Unit Set-Asides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525963"/>
          </a:xfrm>
        </p:spPr>
        <p:txBody>
          <a:bodyPr/>
          <a:lstStyle/>
          <a:p>
            <a:r>
              <a:rPr lang="en-US"/>
              <a:t>Elderly					</a:t>
            </a:r>
            <a:r>
              <a:rPr lang="en-US" u="sng"/>
              <a:t>		</a:t>
            </a:r>
            <a:endParaRPr lang="en-US"/>
          </a:p>
          <a:p>
            <a:r>
              <a:rPr lang="en-US"/>
              <a:t>Disabled (Not Elderly)		</a:t>
            </a:r>
            <a:r>
              <a:rPr lang="en-US" u="sng"/>
              <a:t>		</a:t>
            </a:r>
            <a:endParaRPr lang="en-US"/>
          </a:p>
          <a:p>
            <a:r>
              <a:rPr lang="en-US"/>
              <a:t>Homeless				</a:t>
            </a:r>
            <a:r>
              <a:rPr lang="en-US" u="sng"/>
              <a:t>		</a:t>
            </a:r>
            <a:endParaRPr lang="en-US"/>
          </a:p>
          <a:p>
            <a:r>
              <a:rPr lang="en-US"/>
              <a:t>Veterans					</a:t>
            </a:r>
            <a:r>
              <a:rPr lang="en-US" u="sng"/>
              <a:t>		</a:t>
            </a:r>
            <a:endParaRPr lang="en-US"/>
          </a:p>
          <a:p>
            <a:r>
              <a:rPr lang="en-US"/>
              <a:t>Persons w/ HIV/AIDS		</a:t>
            </a:r>
            <a:r>
              <a:rPr lang="en-US" u="sng"/>
              <a:t>		</a:t>
            </a:r>
            <a:endParaRPr lang="en-US"/>
          </a:p>
          <a:p>
            <a:r>
              <a:rPr lang="en-US"/>
              <a:t>Other:</a:t>
            </a:r>
            <a:r>
              <a:rPr lang="en-US" u="sng"/>
              <a:t>			</a:t>
            </a:r>
            <a:r>
              <a:rPr lang="en-US"/>
              <a:t>		</a:t>
            </a:r>
            <a:r>
              <a:rPr lang="en-US" u="sng"/>
              <a:t>		</a:t>
            </a:r>
          </a:p>
          <a:p>
            <a:r>
              <a:rPr lang="en-US"/>
              <a:t>Total Special Needs Units:	</a:t>
            </a:r>
            <a:r>
              <a:rPr lang="en-US" u="sng"/>
              <a:t>		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709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390F409723074C990C3D44740B0623" ma:contentTypeVersion="16" ma:contentTypeDescription="Create a new document." ma:contentTypeScope="" ma:versionID="527fb8d7c49c3f399e36f1e00c997efe">
  <xsd:schema xmlns:xsd="http://www.w3.org/2001/XMLSchema" xmlns:xs="http://www.w3.org/2001/XMLSchema" xmlns:p="http://schemas.microsoft.com/office/2006/metadata/properties" xmlns:ns3="4dc8f4fc-0688-4652-951b-14ce58da8738" xmlns:ns4="7d87361c-f8ed-4d83-b675-36c65d1b8bc8" targetNamespace="http://schemas.microsoft.com/office/2006/metadata/properties" ma:root="true" ma:fieldsID="96b1d811f918617cd419c3bc3ef3fb59" ns3:_="" ns4:_="">
    <xsd:import namespace="4dc8f4fc-0688-4652-951b-14ce58da8738"/>
    <xsd:import namespace="7d87361c-f8ed-4d83-b675-36c65d1b8bc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c8f4fc-0688-4652-951b-14ce58da87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87361c-f8ed-4d83-b675-36c65d1b8bc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dc8f4fc-0688-4652-951b-14ce58da873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05235F9-BD05-4A3F-87D4-B1F1A85883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dc8f4fc-0688-4652-951b-14ce58da8738"/>
    <ds:schemaRef ds:uri="7d87361c-f8ed-4d83-b675-36c65d1b8b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FA2915E-D151-47EB-B466-45911AA94196}">
  <ds:schemaRefs>
    <ds:schemaRef ds:uri="4dc8f4fc-0688-4652-951b-14ce58da8738"/>
    <ds:schemaRef ds:uri="http://purl.org/dc/dcmitype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7d87361c-f8ed-4d83-b675-36c65d1b8bc8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0C157B6C-F174-4E17-B7A3-FEA7B6E2FDC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423</Words>
  <Application>Microsoft Office PowerPoint</Application>
  <PresentationFormat>On-screen Show (4:3)</PresentationFormat>
  <Paragraphs>86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Affordable Housing Funding Request</vt:lpstr>
      <vt:lpstr>Organization Information</vt:lpstr>
      <vt:lpstr>Project Name &amp; Location</vt:lpstr>
      <vt:lpstr>Project Funding</vt:lpstr>
      <vt:lpstr>Project Type</vt:lpstr>
      <vt:lpstr>Unit Types</vt:lpstr>
      <vt:lpstr>Maximum Resident Incomes</vt:lpstr>
      <vt:lpstr>Sales Price/Monthly Rent Limits</vt:lpstr>
      <vt:lpstr>Special Needs Unit Set-Asides</vt:lpstr>
      <vt:lpstr>Affordability Period</vt:lpstr>
      <vt:lpstr>Project Design</vt:lpstr>
      <vt:lpstr>Nearby Amenities/Services</vt:lpstr>
      <vt:lpstr>On-Site Amenities (if applicable)</vt:lpstr>
      <vt:lpstr>Resident Services (if applicable)</vt:lpstr>
      <vt:lpstr>Other Project Information</vt:lpstr>
      <vt:lpstr>Questions? </vt:lpstr>
    </vt:vector>
  </TitlesOfParts>
  <Company>Gainesville Regional Utiltites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ConnectFree Program Funding Request</dc:title>
  <dc:creator>Richardson, Jacquelin S.</dc:creator>
  <cp:lastModifiedBy>Wachtel, John S</cp:lastModifiedBy>
  <cp:revision>14</cp:revision>
  <dcterms:created xsi:type="dcterms:W3CDTF">2018-09-14T16:51:30Z</dcterms:created>
  <dcterms:modified xsi:type="dcterms:W3CDTF">2024-12-12T15:02:11Z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0x01010082390F409723074C990C3D44740B0623</vt:lpwstr>
  </property>
</Properties>
</file>